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71" r:id="rId10"/>
    <p:sldId id="269" r:id="rId11"/>
    <p:sldId id="272" r:id="rId12"/>
    <p:sldId id="263" r:id="rId13"/>
    <p:sldId id="265" r:id="rId14"/>
    <p:sldId id="266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394" autoAdjust="0"/>
  </p:normalViewPr>
  <p:slideViewPr>
    <p:cSldViewPr>
      <p:cViewPr varScale="1">
        <p:scale>
          <a:sx n="50" d="100"/>
          <a:sy n="50" d="100"/>
        </p:scale>
        <p:origin x="58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Dell\Desktop\Data%20Analysis\Accenture\Task%202\Data%20Cleaning%20&amp;%20Modelli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ell\Desktop\Data%20Analysis\Accenture\Task%202\Data%20Cleaning%20&amp;%20Modell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r>
              <a:rPr lang="en-IN">
                <a:latin typeface="ATRotisSansSerif" pitchFamily="50" charset="0"/>
              </a:rPr>
              <a:t>Visualization for "pleasant" reactions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TRotisSansSerif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Visualization'!$A$13</c:f>
              <c:strCache>
                <c:ptCount val="1"/>
                <c:pt idx="0">
                  <c:v>Science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'Data Visualization'!$B$12:$K$12</c:f>
              <c:strCache>
                <c:ptCount val="10"/>
                <c:pt idx="0">
                  <c:v>Adore</c:v>
                </c:pt>
                <c:pt idx="1">
                  <c:v>Cherish</c:v>
                </c:pt>
                <c:pt idx="2">
                  <c:v>Heart</c:v>
                </c:pt>
                <c:pt idx="3">
                  <c:v>Interested</c:v>
                </c:pt>
                <c:pt idx="4">
                  <c:v>Intrigued</c:v>
                </c:pt>
                <c:pt idx="5">
                  <c:v>Like</c:v>
                </c:pt>
                <c:pt idx="6">
                  <c:v>Love</c:v>
                </c:pt>
                <c:pt idx="7">
                  <c:v>Super Love</c:v>
                </c:pt>
                <c:pt idx="8">
                  <c:v>Want</c:v>
                </c:pt>
                <c:pt idx="9">
                  <c:v>Grand Total</c:v>
                </c:pt>
              </c:strCache>
            </c:strRef>
          </c:cat>
          <c:val>
            <c:numRef>
              <c:f>'Data Visualization'!$B$13:$K$13</c:f>
              <c:numCache>
                <c:formatCode>General</c:formatCode>
                <c:ptCount val="10"/>
                <c:pt idx="0">
                  <c:v>91</c:v>
                </c:pt>
                <c:pt idx="1">
                  <c:v>77</c:v>
                </c:pt>
                <c:pt idx="2">
                  <c:v>81</c:v>
                </c:pt>
                <c:pt idx="3">
                  <c:v>94</c:v>
                </c:pt>
                <c:pt idx="4">
                  <c:v>89</c:v>
                </c:pt>
                <c:pt idx="5">
                  <c:v>87</c:v>
                </c:pt>
                <c:pt idx="6">
                  <c:v>88</c:v>
                </c:pt>
                <c:pt idx="7">
                  <c:v>70</c:v>
                </c:pt>
                <c:pt idx="8">
                  <c:v>93</c:v>
                </c:pt>
                <c:pt idx="9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D4-49CE-9A13-DF89629AB95B}"/>
            </c:ext>
          </c:extLst>
        </c:ser>
        <c:ser>
          <c:idx val="1"/>
          <c:order val="1"/>
          <c:tx>
            <c:strRef>
              <c:f>'Data Visualization'!$A$14</c:f>
              <c:strCache>
                <c:ptCount val="1"/>
                <c:pt idx="0">
                  <c:v>Travel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'Data Visualization'!$B$12:$K$12</c:f>
              <c:strCache>
                <c:ptCount val="10"/>
                <c:pt idx="0">
                  <c:v>Adore</c:v>
                </c:pt>
                <c:pt idx="1">
                  <c:v>Cherish</c:v>
                </c:pt>
                <c:pt idx="2">
                  <c:v>Heart</c:v>
                </c:pt>
                <c:pt idx="3">
                  <c:v>Interested</c:v>
                </c:pt>
                <c:pt idx="4">
                  <c:v>Intrigued</c:v>
                </c:pt>
                <c:pt idx="5">
                  <c:v>Like</c:v>
                </c:pt>
                <c:pt idx="6">
                  <c:v>Love</c:v>
                </c:pt>
                <c:pt idx="7">
                  <c:v>Super Love</c:v>
                </c:pt>
                <c:pt idx="8">
                  <c:v>Want</c:v>
                </c:pt>
                <c:pt idx="9">
                  <c:v>Grand Total</c:v>
                </c:pt>
              </c:strCache>
            </c:strRef>
          </c:cat>
          <c:val>
            <c:numRef>
              <c:f>'Data Visualization'!$B$14:$K$14</c:f>
              <c:numCache>
                <c:formatCode>General</c:formatCode>
                <c:ptCount val="10"/>
                <c:pt idx="0">
                  <c:v>85</c:v>
                </c:pt>
                <c:pt idx="1">
                  <c:v>85</c:v>
                </c:pt>
                <c:pt idx="2">
                  <c:v>86</c:v>
                </c:pt>
                <c:pt idx="3">
                  <c:v>77</c:v>
                </c:pt>
                <c:pt idx="4">
                  <c:v>86</c:v>
                </c:pt>
                <c:pt idx="5">
                  <c:v>92</c:v>
                </c:pt>
                <c:pt idx="6">
                  <c:v>81</c:v>
                </c:pt>
                <c:pt idx="7">
                  <c:v>78</c:v>
                </c:pt>
                <c:pt idx="8">
                  <c:v>94</c:v>
                </c:pt>
                <c:pt idx="9">
                  <c:v>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D4-49CE-9A13-DF89629AB95B}"/>
            </c:ext>
          </c:extLst>
        </c:ser>
        <c:ser>
          <c:idx val="2"/>
          <c:order val="2"/>
          <c:tx>
            <c:strRef>
              <c:f>'Data Visualization'!$A$15</c:f>
              <c:strCache>
                <c:ptCount val="1"/>
                <c:pt idx="0">
                  <c:v>Healthy Eating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'Data Visualization'!$B$12:$K$12</c:f>
              <c:strCache>
                <c:ptCount val="10"/>
                <c:pt idx="0">
                  <c:v>Adore</c:v>
                </c:pt>
                <c:pt idx="1">
                  <c:v>Cherish</c:v>
                </c:pt>
                <c:pt idx="2">
                  <c:v>Heart</c:v>
                </c:pt>
                <c:pt idx="3">
                  <c:v>Interested</c:v>
                </c:pt>
                <c:pt idx="4">
                  <c:v>Intrigued</c:v>
                </c:pt>
                <c:pt idx="5">
                  <c:v>Like</c:v>
                </c:pt>
                <c:pt idx="6">
                  <c:v>Love</c:v>
                </c:pt>
                <c:pt idx="7">
                  <c:v>Super Love</c:v>
                </c:pt>
                <c:pt idx="8">
                  <c:v>Want</c:v>
                </c:pt>
                <c:pt idx="9">
                  <c:v>Grand Total</c:v>
                </c:pt>
              </c:strCache>
            </c:strRef>
          </c:cat>
          <c:val>
            <c:numRef>
              <c:f>'Data Visualization'!$B$15:$K$15</c:f>
              <c:numCache>
                <c:formatCode>General</c:formatCode>
                <c:ptCount val="10"/>
                <c:pt idx="0">
                  <c:v>87</c:v>
                </c:pt>
                <c:pt idx="1">
                  <c:v>87</c:v>
                </c:pt>
                <c:pt idx="2">
                  <c:v>87</c:v>
                </c:pt>
                <c:pt idx="3">
                  <c:v>79</c:v>
                </c:pt>
                <c:pt idx="4">
                  <c:v>83</c:v>
                </c:pt>
                <c:pt idx="5">
                  <c:v>85</c:v>
                </c:pt>
                <c:pt idx="6">
                  <c:v>76</c:v>
                </c:pt>
                <c:pt idx="7">
                  <c:v>84</c:v>
                </c:pt>
                <c:pt idx="8">
                  <c:v>84</c:v>
                </c:pt>
                <c:pt idx="9">
                  <c:v>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D4-49CE-9A13-DF89629AB95B}"/>
            </c:ext>
          </c:extLst>
        </c:ser>
        <c:ser>
          <c:idx val="3"/>
          <c:order val="3"/>
          <c:tx>
            <c:strRef>
              <c:f>'Data Visualization'!$A$16</c:f>
              <c:strCache>
                <c:ptCount val="1"/>
                <c:pt idx="0">
                  <c:v>Animals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'Data Visualization'!$B$12:$K$12</c:f>
              <c:strCache>
                <c:ptCount val="10"/>
                <c:pt idx="0">
                  <c:v>Adore</c:v>
                </c:pt>
                <c:pt idx="1">
                  <c:v>Cherish</c:v>
                </c:pt>
                <c:pt idx="2">
                  <c:v>Heart</c:v>
                </c:pt>
                <c:pt idx="3">
                  <c:v>Interested</c:v>
                </c:pt>
                <c:pt idx="4">
                  <c:v>Intrigued</c:v>
                </c:pt>
                <c:pt idx="5">
                  <c:v>Like</c:v>
                </c:pt>
                <c:pt idx="6">
                  <c:v>Love</c:v>
                </c:pt>
                <c:pt idx="7">
                  <c:v>Super Love</c:v>
                </c:pt>
                <c:pt idx="8">
                  <c:v>Want</c:v>
                </c:pt>
                <c:pt idx="9">
                  <c:v>Grand Total</c:v>
                </c:pt>
              </c:strCache>
            </c:strRef>
          </c:cat>
          <c:val>
            <c:numRef>
              <c:f>'Data Visualization'!$B$16:$K$16</c:f>
              <c:numCache>
                <c:formatCode>General</c:formatCode>
                <c:ptCount val="10"/>
                <c:pt idx="0">
                  <c:v>78</c:v>
                </c:pt>
                <c:pt idx="1">
                  <c:v>84</c:v>
                </c:pt>
                <c:pt idx="2">
                  <c:v>84</c:v>
                </c:pt>
                <c:pt idx="3">
                  <c:v>77</c:v>
                </c:pt>
                <c:pt idx="4">
                  <c:v>83</c:v>
                </c:pt>
                <c:pt idx="5">
                  <c:v>69</c:v>
                </c:pt>
                <c:pt idx="6">
                  <c:v>84</c:v>
                </c:pt>
                <c:pt idx="7">
                  <c:v>87</c:v>
                </c:pt>
                <c:pt idx="8">
                  <c:v>87</c:v>
                </c:pt>
                <c:pt idx="9">
                  <c:v>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D4-49CE-9A13-DF89629AB95B}"/>
            </c:ext>
          </c:extLst>
        </c:ser>
        <c:ser>
          <c:idx val="4"/>
          <c:order val="4"/>
          <c:tx>
            <c:strRef>
              <c:f>'Data Visualization'!$A$17</c:f>
              <c:strCache>
                <c:ptCount val="1"/>
                <c:pt idx="0">
                  <c:v>Cooking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'Data Visualization'!$B$12:$K$12</c:f>
              <c:strCache>
                <c:ptCount val="10"/>
                <c:pt idx="0">
                  <c:v>Adore</c:v>
                </c:pt>
                <c:pt idx="1">
                  <c:v>Cherish</c:v>
                </c:pt>
                <c:pt idx="2">
                  <c:v>Heart</c:v>
                </c:pt>
                <c:pt idx="3">
                  <c:v>Interested</c:v>
                </c:pt>
                <c:pt idx="4">
                  <c:v>Intrigued</c:v>
                </c:pt>
                <c:pt idx="5">
                  <c:v>Like</c:v>
                </c:pt>
                <c:pt idx="6">
                  <c:v>Love</c:v>
                </c:pt>
                <c:pt idx="7">
                  <c:v>Super Love</c:v>
                </c:pt>
                <c:pt idx="8">
                  <c:v>Want</c:v>
                </c:pt>
                <c:pt idx="9">
                  <c:v>Grand Total</c:v>
                </c:pt>
              </c:strCache>
            </c:strRef>
          </c:cat>
          <c:val>
            <c:numRef>
              <c:f>'Data Visualization'!$B$17:$K$17</c:f>
              <c:numCache>
                <c:formatCode>General</c:formatCode>
                <c:ptCount val="10"/>
                <c:pt idx="0">
                  <c:v>79</c:v>
                </c:pt>
                <c:pt idx="1">
                  <c:v>67</c:v>
                </c:pt>
                <c:pt idx="2">
                  <c:v>89</c:v>
                </c:pt>
                <c:pt idx="3">
                  <c:v>103</c:v>
                </c:pt>
                <c:pt idx="4">
                  <c:v>56</c:v>
                </c:pt>
                <c:pt idx="5">
                  <c:v>82</c:v>
                </c:pt>
                <c:pt idx="6">
                  <c:v>75</c:v>
                </c:pt>
                <c:pt idx="7">
                  <c:v>91</c:v>
                </c:pt>
                <c:pt idx="8">
                  <c:v>68</c:v>
                </c:pt>
                <c:pt idx="9">
                  <c:v>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D4-49CE-9A13-DF89629AB9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6219568"/>
        <c:axId val="1606215408"/>
      </c:barChart>
      <c:catAx>
        <c:axId val="160621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endParaRPr lang="en-US"/>
          </a:p>
        </c:txPr>
        <c:crossAx val="1606215408"/>
        <c:crosses val="autoZero"/>
        <c:auto val="1"/>
        <c:lblAlgn val="ctr"/>
        <c:lblOffset val="100"/>
        <c:noMultiLvlLbl val="0"/>
      </c:catAx>
      <c:valAx>
        <c:axId val="160621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endParaRPr lang="en-US"/>
          </a:p>
        </c:txPr>
        <c:crossAx val="160621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TRotisSansSerif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TRotisSansSerif" pitchFamily="50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r>
              <a:rPr lang="en-IN"/>
              <a:t>Visualization for "unpleaseant" reactions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TRotisSansSerif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Visualization'!$A$21</c:f>
              <c:strCache>
                <c:ptCount val="1"/>
                <c:pt idx="0">
                  <c:v>Travel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'Data Visualization'!$B$20:$I$20</c:f>
              <c:strCache>
                <c:ptCount val="8"/>
                <c:pt idx="0">
                  <c:v>Disgust</c:v>
                </c:pt>
                <c:pt idx="1">
                  <c:v>Dislike</c:v>
                </c:pt>
                <c:pt idx="2">
                  <c:v>Hate</c:v>
                </c:pt>
                <c:pt idx="3">
                  <c:v>Indifferent</c:v>
                </c:pt>
                <c:pt idx="4">
                  <c:v>Peeking</c:v>
                </c:pt>
                <c:pt idx="5">
                  <c:v>Scared</c:v>
                </c:pt>
                <c:pt idx="6">
                  <c:v>Worried</c:v>
                </c:pt>
                <c:pt idx="7">
                  <c:v>Grand Total</c:v>
                </c:pt>
              </c:strCache>
            </c:strRef>
          </c:cat>
          <c:val>
            <c:numRef>
              <c:f>'Data Visualization'!$B$21:$I$21</c:f>
              <c:numCache>
                <c:formatCode>General</c:formatCode>
                <c:ptCount val="8"/>
                <c:pt idx="0">
                  <c:v>97</c:v>
                </c:pt>
                <c:pt idx="1">
                  <c:v>96</c:v>
                </c:pt>
                <c:pt idx="2">
                  <c:v>77</c:v>
                </c:pt>
                <c:pt idx="3">
                  <c:v>78</c:v>
                </c:pt>
                <c:pt idx="4">
                  <c:v>87</c:v>
                </c:pt>
                <c:pt idx="5">
                  <c:v>84</c:v>
                </c:pt>
                <c:pt idx="6">
                  <c:v>85</c:v>
                </c:pt>
                <c:pt idx="7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31-4981-9E78-CA7896DFD3CF}"/>
            </c:ext>
          </c:extLst>
        </c:ser>
        <c:ser>
          <c:idx val="1"/>
          <c:order val="1"/>
          <c:tx>
            <c:strRef>
              <c:f>'Data Visualization'!$A$22</c:f>
              <c:strCache>
                <c:ptCount val="1"/>
                <c:pt idx="0">
                  <c:v>Animals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'Data Visualization'!$B$20:$I$20</c:f>
              <c:strCache>
                <c:ptCount val="8"/>
                <c:pt idx="0">
                  <c:v>Disgust</c:v>
                </c:pt>
                <c:pt idx="1">
                  <c:v>Dislike</c:v>
                </c:pt>
                <c:pt idx="2">
                  <c:v>Hate</c:v>
                </c:pt>
                <c:pt idx="3">
                  <c:v>Indifferent</c:v>
                </c:pt>
                <c:pt idx="4">
                  <c:v>Peeking</c:v>
                </c:pt>
                <c:pt idx="5">
                  <c:v>Scared</c:v>
                </c:pt>
                <c:pt idx="6">
                  <c:v>Worried</c:v>
                </c:pt>
                <c:pt idx="7">
                  <c:v>Grand Total</c:v>
                </c:pt>
              </c:strCache>
            </c:strRef>
          </c:cat>
          <c:val>
            <c:numRef>
              <c:f>'Data Visualization'!$B$22:$I$22</c:f>
              <c:numCache>
                <c:formatCode>General</c:formatCode>
                <c:ptCount val="8"/>
                <c:pt idx="0">
                  <c:v>80</c:v>
                </c:pt>
                <c:pt idx="1">
                  <c:v>72</c:v>
                </c:pt>
                <c:pt idx="2">
                  <c:v>91</c:v>
                </c:pt>
                <c:pt idx="3">
                  <c:v>75</c:v>
                </c:pt>
                <c:pt idx="4">
                  <c:v>92</c:v>
                </c:pt>
                <c:pt idx="5">
                  <c:v>94</c:v>
                </c:pt>
                <c:pt idx="6">
                  <c:v>86</c:v>
                </c:pt>
                <c:pt idx="7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31-4981-9E78-CA7896DFD3CF}"/>
            </c:ext>
          </c:extLst>
        </c:ser>
        <c:ser>
          <c:idx val="2"/>
          <c:order val="2"/>
          <c:tx>
            <c:strRef>
              <c:f>'Data Visualization'!$A$23</c:f>
              <c:strCache>
                <c:ptCount val="1"/>
                <c:pt idx="0">
                  <c:v>Science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'Data Visualization'!$B$20:$I$20</c:f>
              <c:strCache>
                <c:ptCount val="8"/>
                <c:pt idx="0">
                  <c:v>Disgust</c:v>
                </c:pt>
                <c:pt idx="1">
                  <c:v>Dislike</c:v>
                </c:pt>
                <c:pt idx="2">
                  <c:v>Hate</c:v>
                </c:pt>
                <c:pt idx="3">
                  <c:v>Indifferent</c:v>
                </c:pt>
                <c:pt idx="4">
                  <c:v>Peeking</c:v>
                </c:pt>
                <c:pt idx="5">
                  <c:v>Scared</c:v>
                </c:pt>
                <c:pt idx="6">
                  <c:v>Worried</c:v>
                </c:pt>
                <c:pt idx="7">
                  <c:v>Grand Total</c:v>
                </c:pt>
              </c:strCache>
            </c:strRef>
          </c:cat>
          <c:val>
            <c:numRef>
              <c:f>'Data Visualization'!$B$23:$I$23</c:f>
              <c:numCache>
                <c:formatCode>General</c:formatCode>
                <c:ptCount val="8"/>
                <c:pt idx="0">
                  <c:v>85</c:v>
                </c:pt>
                <c:pt idx="1">
                  <c:v>81</c:v>
                </c:pt>
                <c:pt idx="2">
                  <c:v>72</c:v>
                </c:pt>
                <c:pt idx="3">
                  <c:v>100</c:v>
                </c:pt>
                <c:pt idx="4">
                  <c:v>82</c:v>
                </c:pt>
                <c:pt idx="5">
                  <c:v>76</c:v>
                </c:pt>
                <c:pt idx="6">
                  <c:v>85</c:v>
                </c:pt>
                <c:pt idx="7">
                  <c:v>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31-4981-9E78-CA7896DFD3CF}"/>
            </c:ext>
          </c:extLst>
        </c:ser>
        <c:ser>
          <c:idx val="3"/>
          <c:order val="3"/>
          <c:tx>
            <c:strRef>
              <c:f>'Data Visualization'!$A$24</c:f>
              <c:strCache>
                <c:ptCount val="1"/>
                <c:pt idx="0">
                  <c:v>Cooking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'Data Visualization'!$B$20:$I$20</c:f>
              <c:strCache>
                <c:ptCount val="8"/>
                <c:pt idx="0">
                  <c:v>Disgust</c:v>
                </c:pt>
                <c:pt idx="1">
                  <c:v>Dislike</c:v>
                </c:pt>
                <c:pt idx="2">
                  <c:v>Hate</c:v>
                </c:pt>
                <c:pt idx="3">
                  <c:v>Indifferent</c:v>
                </c:pt>
                <c:pt idx="4">
                  <c:v>Peeking</c:v>
                </c:pt>
                <c:pt idx="5">
                  <c:v>Scared</c:v>
                </c:pt>
                <c:pt idx="6">
                  <c:v>Worried</c:v>
                </c:pt>
                <c:pt idx="7">
                  <c:v>Grand Total</c:v>
                </c:pt>
              </c:strCache>
            </c:strRef>
          </c:cat>
          <c:val>
            <c:numRef>
              <c:f>'Data Visualization'!$B$24:$I$24</c:f>
              <c:numCache>
                <c:formatCode>General</c:formatCode>
                <c:ptCount val="8"/>
                <c:pt idx="0">
                  <c:v>88</c:v>
                </c:pt>
                <c:pt idx="1">
                  <c:v>77</c:v>
                </c:pt>
                <c:pt idx="2">
                  <c:v>82</c:v>
                </c:pt>
                <c:pt idx="3">
                  <c:v>67</c:v>
                </c:pt>
                <c:pt idx="4">
                  <c:v>85</c:v>
                </c:pt>
                <c:pt idx="5">
                  <c:v>94</c:v>
                </c:pt>
                <c:pt idx="6">
                  <c:v>74</c:v>
                </c:pt>
                <c:pt idx="7">
                  <c:v>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31-4981-9E78-CA7896DFD3CF}"/>
            </c:ext>
          </c:extLst>
        </c:ser>
        <c:ser>
          <c:idx val="4"/>
          <c:order val="4"/>
          <c:tx>
            <c:strRef>
              <c:f>'Data Visualization'!$A$25</c:f>
              <c:strCache>
                <c:ptCount val="1"/>
                <c:pt idx="0">
                  <c:v>Healthy Eating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'Data Visualization'!$B$20:$I$20</c:f>
              <c:strCache>
                <c:ptCount val="8"/>
                <c:pt idx="0">
                  <c:v>Disgust</c:v>
                </c:pt>
                <c:pt idx="1">
                  <c:v>Dislike</c:v>
                </c:pt>
                <c:pt idx="2">
                  <c:v>Hate</c:v>
                </c:pt>
                <c:pt idx="3">
                  <c:v>Indifferent</c:v>
                </c:pt>
                <c:pt idx="4">
                  <c:v>Peeking</c:v>
                </c:pt>
                <c:pt idx="5">
                  <c:v>Scared</c:v>
                </c:pt>
                <c:pt idx="6">
                  <c:v>Worried</c:v>
                </c:pt>
                <c:pt idx="7">
                  <c:v>Grand Total</c:v>
                </c:pt>
              </c:strCache>
            </c:strRef>
          </c:cat>
          <c:val>
            <c:numRef>
              <c:f>'Data Visualization'!$B$25:$I$25</c:f>
              <c:numCache>
                <c:formatCode>General</c:formatCode>
                <c:ptCount val="8"/>
                <c:pt idx="0">
                  <c:v>74</c:v>
                </c:pt>
                <c:pt idx="1">
                  <c:v>78</c:v>
                </c:pt>
                <c:pt idx="2">
                  <c:v>88</c:v>
                </c:pt>
                <c:pt idx="3">
                  <c:v>83</c:v>
                </c:pt>
                <c:pt idx="4">
                  <c:v>80</c:v>
                </c:pt>
                <c:pt idx="5">
                  <c:v>80</c:v>
                </c:pt>
                <c:pt idx="6">
                  <c:v>68</c:v>
                </c:pt>
                <c:pt idx="7">
                  <c:v>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31-4981-9E78-CA7896DFD3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3199184"/>
        <c:axId val="323183792"/>
      </c:barChart>
      <c:catAx>
        <c:axId val="32319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endParaRPr lang="en-US"/>
          </a:p>
        </c:txPr>
        <c:crossAx val="323183792"/>
        <c:crosses val="autoZero"/>
        <c:auto val="1"/>
        <c:lblAlgn val="ctr"/>
        <c:lblOffset val="100"/>
        <c:noMultiLvlLbl val="0"/>
      </c:catAx>
      <c:valAx>
        <c:axId val="32318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TRotisSansSerif" pitchFamily="50" charset="0"/>
                <a:ea typeface="+mn-ea"/>
                <a:cs typeface="+mn-cs"/>
              </a:defRPr>
            </a:pPr>
            <a:endParaRPr lang="en-US"/>
          </a:p>
        </c:txPr>
        <c:crossAx val="32319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TRotisSansSerif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TRotisSansSerif" pitchFamily="50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5139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13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>
                <a:latin typeface="ATRotisSansSerif" pitchFamily="50" charset="0"/>
              </a:rPr>
              <a:t>Thank you very much for listening, please feel free to ask any questions that you may have!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9758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latin typeface="ATRotisSansSerif" pitchFamily="50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991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4284630"/>
            <a:ext cx="5482998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b="1" spc="-105" dirty="0">
                <a:solidFill>
                  <a:srgbClr val="FFFFFF"/>
                </a:solidFill>
                <a:latin typeface="ATRotisSansSerif" pitchFamily="50" charset="0"/>
              </a:rPr>
              <a:t>Data Analysis for</a:t>
            </a:r>
          </a:p>
          <a:p>
            <a:pPr algn="ctr"/>
            <a:r>
              <a:rPr lang="en-US" sz="4400" b="1" spc="-105" dirty="0">
                <a:solidFill>
                  <a:srgbClr val="FFFFFF"/>
                </a:solidFill>
                <a:latin typeface="ATRotisSansSerif" pitchFamily="50" charset="0"/>
              </a:rPr>
              <a:t>Social Buzz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94E73F-D6D3-4706-3B2D-23A20AA5C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883" y="6380663"/>
            <a:ext cx="1508346" cy="5044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DB52EA3-2F3E-89A0-7258-5C3C8C6E2482}"/>
              </a:ext>
            </a:extLst>
          </p:cNvPr>
          <p:cNvSpPr/>
          <p:nvPr/>
        </p:nvSpPr>
        <p:spPr>
          <a:xfrm>
            <a:off x="13373344" y="1174919"/>
            <a:ext cx="4636130" cy="2632859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Top 5 Categories with</a:t>
            </a:r>
          </a:p>
          <a:p>
            <a:pPr algn="ctr"/>
            <a:r>
              <a:rPr lang="en-IN" sz="3200" b="1" dirty="0"/>
              <a:t>“Unpleasant” Reactions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161F02-29E5-44CD-1EFD-4992AED7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40" y="4570849"/>
            <a:ext cx="13910119" cy="247658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B30979BE-F84A-5E70-1440-B7E81788C2C7}"/>
              </a:ext>
            </a:extLst>
          </p:cNvPr>
          <p:cNvSpPr txBox="1"/>
          <p:nvPr/>
        </p:nvSpPr>
        <p:spPr>
          <a:xfrm>
            <a:off x="519743" y="559366"/>
            <a:ext cx="67437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ATRotisSansSerif" pitchFamily="50" charset="0"/>
              </a:rPr>
              <a:t>Modelled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E0FE3-7931-62BC-AEB9-0183B5E21A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159" y="9486900"/>
            <a:ext cx="1957388" cy="6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1D7CCCA-C811-1DE5-2573-8460B7772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205879"/>
              </p:ext>
            </p:extLst>
          </p:nvPr>
        </p:nvGraphicFramePr>
        <p:xfrm>
          <a:off x="-14868" y="278130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CE229F-8ACE-7545-E14A-8CA904983BC5}"/>
              </a:ext>
            </a:extLst>
          </p:cNvPr>
          <p:cNvSpPr txBox="1"/>
          <p:nvPr/>
        </p:nvSpPr>
        <p:spPr>
          <a:xfrm>
            <a:off x="12725400" y="3771900"/>
            <a:ext cx="5181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TRotisSansSerif" pitchFamily="50" charset="0"/>
              </a:rPr>
              <a:t>Key Points:</a:t>
            </a:r>
          </a:p>
          <a:p>
            <a:endParaRPr lang="en-IN" sz="3200" b="1" dirty="0">
              <a:latin typeface="ATRotisSansSerif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TRAVEL with a total of 604 “unpleasant” reactions.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 dirty="0">
              <a:latin typeface="ATRotisSansSerif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Unpleasant user’s reactions could be due to irrelevant content showing up under the given categories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EF1060D-92B6-FA3F-E0B8-DC6EFA838E4F}"/>
              </a:ext>
            </a:extLst>
          </p:cNvPr>
          <p:cNvSpPr txBox="1"/>
          <p:nvPr/>
        </p:nvSpPr>
        <p:spPr>
          <a:xfrm>
            <a:off x="304800" y="430127"/>
            <a:ext cx="8343900" cy="113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600" b="1" spc="-80" dirty="0">
                <a:solidFill>
                  <a:srgbClr val="000000"/>
                </a:solidFill>
                <a:latin typeface="ATRotisSansSerif" pitchFamily="50" charset="0"/>
              </a:rPr>
              <a:t>Visualization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72CEC-DF4E-9012-7C53-D9DDDC902A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562" y="9616803"/>
            <a:ext cx="1957388" cy="6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849AB13-06DB-A4B2-77BD-8CAA24ADA35D}"/>
              </a:ext>
            </a:extLst>
          </p:cNvPr>
          <p:cNvSpPr txBox="1"/>
          <p:nvPr/>
        </p:nvSpPr>
        <p:spPr>
          <a:xfrm>
            <a:off x="2573769" y="1756594"/>
            <a:ext cx="502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TRotisSansSerif" pitchFamily="50" charset="0"/>
              </a:rPr>
              <a:t>Conclusion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1FB94-C44D-B0E4-46D5-08F5C63461FA}"/>
              </a:ext>
            </a:extLst>
          </p:cNvPr>
          <p:cNvSpPr txBox="1"/>
          <p:nvPr/>
        </p:nvSpPr>
        <p:spPr>
          <a:xfrm>
            <a:off x="4841549" y="4440932"/>
            <a:ext cx="12929339" cy="260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Populate &amp; try new content under the categories getting more “pleasant” reactions.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Tweaking, Improving &amp; Monitoring the posts gaining “unpleasant” user reactions.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Analysing the user’s opinions on type of content they want!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ATRotisSansSerif" pitchFamily="50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45F411-1131-E3AB-43E2-6C0CA63A41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085" y="9473462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TRotisSansSerif" pitchFamily="50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11CD58-FA2F-8015-D309-0328BE9E047F}"/>
              </a:ext>
            </a:extLst>
          </p:cNvPr>
          <p:cNvSpPr txBox="1"/>
          <p:nvPr/>
        </p:nvSpPr>
        <p:spPr>
          <a:xfrm>
            <a:off x="10991850" y="4460571"/>
            <a:ext cx="729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ATRotisSansSerif" pitchFamily="50" charset="0"/>
              </a:rPr>
              <a:t>Exploratory Data Analysis (EDA)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latin typeface="ATRotisSansSerif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ATRotisSansSerif" pitchFamily="50" charset="0"/>
              </a:rPr>
              <a:t>User</a:t>
            </a:r>
            <a:r>
              <a:rPr lang="en-IN" sz="2400" dirty="0">
                <a:latin typeface="ATRotisSansSerif" pitchFamily="50" charset="0"/>
              </a:rPr>
              <a:t> centric platforms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latin typeface="ATRotisSansSerif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ATRotisSansSerif" pitchFamily="50" charset="0"/>
              </a:rPr>
              <a:t>Feedback &amp; Opinions on type of Content and Categories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985A6B-9650-8B87-7A45-E14575ED0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606" y="9481425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181600" y="4838700"/>
            <a:ext cx="9656524" cy="128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1500" spc="-80" dirty="0">
                <a:solidFill>
                  <a:srgbClr val="FFFFFF"/>
                </a:solidFill>
                <a:latin typeface="ATRotisSansSerif" pitchFamily="50" charset="0"/>
              </a:rPr>
              <a:t>Thank you!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171283-E7D9-372E-1364-CC07BCDEA0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9410700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07278" y="2095500"/>
            <a:ext cx="867344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TRotisSansSerif" pitchFamily="50" charset="0"/>
              </a:rPr>
              <a:t>Contents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9301-122D-689A-ED55-175807B02D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884" y="9481746"/>
            <a:ext cx="1957388" cy="6545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B365C7-4250-FE55-9208-41B01E4A6163}"/>
              </a:ext>
            </a:extLst>
          </p:cNvPr>
          <p:cNvSpPr txBox="1"/>
          <p:nvPr/>
        </p:nvSpPr>
        <p:spPr>
          <a:xfrm>
            <a:off x="3178503" y="4069270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Project Recap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FDBCAB-BFB3-58AE-7DAA-035135CFA4BD}"/>
              </a:ext>
            </a:extLst>
          </p:cNvPr>
          <p:cNvSpPr txBox="1"/>
          <p:nvPr/>
        </p:nvSpPr>
        <p:spPr>
          <a:xfrm>
            <a:off x="3213756" y="4823550"/>
            <a:ext cx="2514600" cy="74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C2BD7-CEE7-9A5F-37B0-D36E227C4017}"/>
              </a:ext>
            </a:extLst>
          </p:cNvPr>
          <p:cNvSpPr txBox="1"/>
          <p:nvPr/>
        </p:nvSpPr>
        <p:spPr>
          <a:xfrm>
            <a:off x="3213756" y="5739863"/>
            <a:ext cx="3886200" cy="74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The Analytics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11BF0A-DC81-A11E-F169-2CE8760B4EDF}"/>
              </a:ext>
            </a:extLst>
          </p:cNvPr>
          <p:cNvSpPr txBox="1"/>
          <p:nvPr/>
        </p:nvSpPr>
        <p:spPr>
          <a:xfrm>
            <a:off x="3213756" y="6656176"/>
            <a:ext cx="2819400" cy="74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Process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E5EE81-B679-2A2E-E408-3ACE115FCF0A}"/>
              </a:ext>
            </a:extLst>
          </p:cNvPr>
          <p:cNvSpPr txBox="1"/>
          <p:nvPr/>
        </p:nvSpPr>
        <p:spPr>
          <a:xfrm>
            <a:off x="3213756" y="7572489"/>
            <a:ext cx="2819400" cy="74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3BD75-E636-622F-A993-32B5DF8DE5D5}"/>
              </a:ext>
            </a:extLst>
          </p:cNvPr>
          <p:cNvSpPr txBox="1"/>
          <p:nvPr/>
        </p:nvSpPr>
        <p:spPr>
          <a:xfrm>
            <a:off x="12420600" y="5626468"/>
            <a:ext cx="4487740" cy="74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-19" dirty="0">
                <a:solidFill>
                  <a:srgbClr val="000000"/>
                </a:solidFill>
                <a:latin typeface="ATRotisSansSerif" pitchFamily="50" charset="0"/>
              </a:rPr>
              <a:t>Conclusion &amp; Summary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DABF8-37DA-837F-7C17-6EBDD9EB48EC}"/>
              </a:ext>
            </a:extLst>
          </p:cNvPr>
          <p:cNvCxnSpPr>
            <a:cxnSpLocks/>
          </p:cNvCxnSpPr>
          <p:nvPr/>
        </p:nvCxnSpPr>
        <p:spPr>
          <a:xfrm>
            <a:off x="9143999" y="6113267"/>
            <a:ext cx="2244573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656" y="730449"/>
            <a:ext cx="16932687" cy="8826100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TRotisSansSerif" pitchFamily="50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E1A942-F55E-BEA9-EFFA-D13EF7C2B92A}"/>
              </a:ext>
            </a:extLst>
          </p:cNvPr>
          <p:cNvSpPr txBox="1"/>
          <p:nvPr/>
        </p:nvSpPr>
        <p:spPr>
          <a:xfrm>
            <a:off x="8991599" y="4416380"/>
            <a:ext cx="7313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/>
              <a:t>Social Buzz~ </a:t>
            </a:r>
            <a:r>
              <a:rPr lang="en-IN" sz="3600" dirty="0"/>
              <a:t>a social media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Business ran by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Goals of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EEBD75-5961-D154-8D8D-32A5C7EA24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078" y="9632406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03589" y="19785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902953" y="330125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TRotisSansSerif" pitchFamily="50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F7049-446C-094A-5D90-52F460188050}"/>
              </a:ext>
            </a:extLst>
          </p:cNvPr>
          <p:cNvSpPr txBox="1"/>
          <p:nvPr/>
        </p:nvSpPr>
        <p:spPr>
          <a:xfrm>
            <a:off x="3129998" y="4859263"/>
            <a:ext cx="70760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Scaling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Content Categories~ executed by </a:t>
            </a:r>
          </a:p>
          <a:p>
            <a:r>
              <a:rPr lang="en-IN" sz="3600" dirty="0">
                <a:solidFill>
                  <a:schemeClr val="bg1"/>
                </a:solidFill>
              </a:rPr>
              <a:t>the data analytics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F1BE51-ABEE-CA67-7733-5A976D4671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160" y="9553550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TRotisSansSerif" pitchFamily="50" charset="0"/>
              </a:rPr>
              <a:t>The Analytics team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3D30DA-24E4-BA8D-DC3D-372098A207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9553550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TRotisSansSerif" pitchFamily="50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ATRotisSansSerif" pitchFamily="50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ATRotisSansSerif" pitchFamily="50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ATRotisSansSerif" pitchFamily="50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ATRotisSansSerif" pitchFamily="50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ATRotisSansSerif" pitchFamily="50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484D7F-5E22-E686-70AA-0767E6164ADD}"/>
              </a:ext>
            </a:extLst>
          </p:cNvPr>
          <p:cNvSpPr txBox="1"/>
          <p:nvPr/>
        </p:nvSpPr>
        <p:spPr>
          <a:xfrm>
            <a:off x="3871581" y="1302912"/>
            <a:ext cx="1127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Understanding the business problem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350DF-12DD-D879-1DB0-4BB4E934BD38}"/>
              </a:ext>
            </a:extLst>
          </p:cNvPr>
          <p:cNvSpPr txBox="1"/>
          <p:nvPr/>
        </p:nvSpPr>
        <p:spPr>
          <a:xfrm>
            <a:off x="5832973" y="2920826"/>
            <a:ext cx="574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Collection of raw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14D3B8-1E83-B340-9CDF-6A829F272173}"/>
              </a:ext>
            </a:extLst>
          </p:cNvPr>
          <p:cNvSpPr txBox="1"/>
          <p:nvPr/>
        </p:nvSpPr>
        <p:spPr>
          <a:xfrm>
            <a:off x="7808740" y="4716129"/>
            <a:ext cx="826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Cleaning, Structuring &amp; Analysing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18E4A-5CCE-FDA4-7ED7-2DCD06B43AF5}"/>
              </a:ext>
            </a:extLst>
          </p:cNvPr>
          <p:cNvSpPr txBox="1"/>
          <p:nvPr/>
        </p:nvSpPr>
        <p:spPr>
          <a:xfrm>
            <a:off x="9629459" y="6281951"/>
            <a:ext cx="826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Visualization of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7E2E8-6967-071A-4DF3-4F6F8B0437AF}"/>
              </a:ext>
            </a:extLst>
          </p:cNvPr>
          <p:cNvSpPr txBox="1"/>
          <p:nvPr/>
        </p:nvSpPr>
        <p:spPr>
          <a:xfrm>
            <a:off x="11249919" y="7917750"/>
            <a:ext cx="826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Conclusion, Insights &amp; Summary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40D451A-0B1B-8D31-94C6-E480073727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49" y="9553550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9743" y="559366"/>
            <a:ext cx="67437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ATRotisSansSerif" pitchFamily="50" charset="0"/>
              </a:rPr>
              <a:t>Modelled Data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DB52EA3-2F3E-89A0-7258-5C3C8C6E2482}"/>
              </a:ext>
            </a:extLst>
          </p:cNvPr>
          <p:cNvSpPr/>
          <p:nvPr/>
        </p:nvSpPr>
        <p:spPr>
          <a:xfrm>
            <a:off x="13373344" y="1174919"/>
            <a:ext cx="4636130" cy="2632859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Top 5 Categories with</a:t>
            </a:r>
          </a:p>
          <a:p>
            <a:pPr algn="ctr"/>
            <a:r>
              <a:rPr lang="en-IN" sz="3200" b="1" dirty="0"/>
              <a:t>“Pleasant &amp; Unpleasant” Reactions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113CA0-BDBA-5AD3-8DDF-FABAADD6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3" y="4762500"/>
            <a:ext cx="17425611" cy="228981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A628F55-47D2-3FF1-3F10-63FA69356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26760"/>
              </p:ext>
            </p:extLst>
          </p:nvPr>
        </p:nvGraphicFramePr>
        <p:xfrm>
          <a:off x="9624498" y="2824322"/>
          <a:ext cx="1731339" cy="1460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63" imgH="771697" progId="Excel.Sheet.12">
                  <p:embed/>
                </p:oleObj>
              </mc:Choice>
              <mc:Fallback>
                <p:oleObj name="Worksheet" showAsIcon="1" r:id="rId4" imgW="914563" imgH="7716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4498" y="2824322"/>
                        <a:ext cx="1731339" cy="1460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B0BFA8-4C0B-4779-A2CE-7324BFC9D20B}"/>
              </a:ext>
            </a:extLst>
          </p:cNvPr>
          <p:cNvSpPr txBox="1"/>
          <p:nvPr/>
        </p:nvSpPr>
        <p:spPr>
          <a:xfrm>
            <a:off x="6592778" y="3172430"/>
            <a:ext cx="215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Real Time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4AA052-CDD0-7C1D-F73A-536DA109FAC8}"/>
              </a:ext>
            </a:extLst>
          </p:cNvPr>
          <p:cNvCxnSpPr>
            <a:cxnSpLocks/>
          </p:cNvCxnSpPr>
          <p:nvPr/>
        </p:nvCxnSpPr>
        <p:spPr>
          <a:xfrm>
            <a:off x="8832498" y="3403263"/>
            <a:ext cx="7920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9346AE8-F3BF-B596-EF5C-83B367C092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136" y="9369745"/>
            <a:ext cx="1957388" cy="6545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DB52EA3-2F3E-89A0-7258-5C3C8C6E2482}"/>
              </a:ext>
            </a:extLst>
          </p:cNvPr>
          <p:cNvSpPr/>
          <p:nvPr/>
        </p:nvSpPr>
        <p:spPr>
          <a:xfrm>
            <a:off x="13373344" y="1174919"/>
            <a:ext cx="4636130" cy="2632859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Top 5 Categories with</a:t>
            </a:r>
          </a:p>
          <a:p>
            <a:pPr algn="ctr"/>
            <a:r>
              <a:rPr lang="en-IN" sz="3200" b="1" dirty="0"/>
              <a:t>“Pleasant” Reactions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CDE597-9C2B-5A35-FA4C-3E86228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694" y="4670530"/>
            <a:ext cx="14882611" cy="2201462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C6532842-3313-B90B-BDA9-8B39670254F1}"/>
              </a:ext>
            </a:extLst>
          </p:cNvPr>
          <p:cNvSpPr txBox="1"/>
          <p:nvPr/>
        </p:nvSpPr>
        <p:spPr>
          <a:xfrm>
            <a:off x="519743" y="559366"/>
            <a:ext cx="67437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ATRotisSansSerif" pitchFamily="50" charset="0"/>
              </a:rPr>
              <a:t>Modelled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40AFB-5AB8-1710-E3AF-244A639A1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86" y="9424753"/>
            <a:ext cx="1957388" cy="6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430127"/>
            <a:ext cx="8343900" cy="113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600" b="1" spc="-80" dirty="0">
                <a:solidFill>
                  <a:srgbClr val="000000"/>
                </a:solidFill>
                <a:latin typeface="ATRotisSansSerif" pitchFamily="50" charset="0"/>
              </a:rPr>
              <a:t>Visualization of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C506A4B-4A3D-0C67-93A7-86AE716CAD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018798"/>
              </p:ext>
            </p:extLst>
          </p:nvPr>
        </p:nvGraphicFramePr>
        <p:xfrm>
          <a:off x="291790" y="3467100"/>
          <a:ext cx="9753600" cy="5856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B23F8F8-8E38-99FA-000C-DD4F671C0067}"/>
              </a:ext>
            </a:extLst>
          </p:cNvPr>
          <p:cNvSpPr txBox="1"/>
          <p:nvPr/>
        </p:nvSpPr>
        <p:spPr>
          <a:xfrm>
            <a:off x="10452410" y="4381500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TRotisSansSerif" pitchFamily="50" charset="0"/>
              </a:rPr>
              <a:t>Key Points:</a:t>
            </a:r>
          </a:p>
          <a:p>
            <a:endParaRPr lang="en-IN" sz="2800" b="1" dirty="0">
              <a:latin typeface="ATRotisSansSerif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SCIENCE with a total of 770 “pleasant” reactions.</a:t>
            </a:r>
          </a:p>
          <a:p>
            <a:endParaRPr lang="en-IN" sz="2800" dirty="0">
              <a:latin typeface="ATRotisSansSerif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ATRotisSansSerif" pitchFamily="50" charset="0"/>
              </a:rPr>
              <a:t>Categories which are getting less pleasant reactions, needs to be reworked by the Social Media team for the content</a:t>
            </a:r>
          </a:p>
          <a:p>
            <a:endParaRPr lang="en-IN" sz="2800" b="1" dirty="0">
              <a:latin typeface="ATRotisSansSerif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70418-ACA1-8F95-7FD8-CAEC4D7E8D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9486900"/>
            <a:ext cx="1957388" cy="6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Violet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304</Words>
  <Application>Microsoft Office PowerPoint</Application>
  <PresentationFormat>Custom</PresentationFormat>
  <Paragraphs>94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ATRotisSansSerif</vt:lpstr>
      <vt:lpstr>Calibri</vt:lpstr>
      <vt:lpstr>Graphik Regular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Vijay Kumar</cp:lastModifiedBy>
  <cp:revision>59</cp:revision>
  <dcterms:created xsi:type="dcterms:W3CDTF">2006-08-16T00:00:00Z</dcterms:created>
  <dcterms:modified xsi:type="dcterms:W3CDTF">2022-09-22T08:55:30Z</dcterms:modified>
  <dc:identifier>DAEhDyfaYKE</dc:identifier>
</cp:coreProperties>
</file>